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gif>
</file>

<file path=ppt/media/image4.pn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67043-A30E-EA27-8692-9B26538A5D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8B0D5-C222-C3B3-33DF-9BED45E5A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FE5CF-3B2F-3277-8933-9E950BA86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BB3BB-F6F9-D092-E9B2-1090B7D36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4B6BE-4B78-9CCF-0967-A92879FFF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5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44999-F9B2-45DE-AAB2-1FD500726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0AC6B9-2308-929E-E378-112D85213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317B0-A8EC-F627-686B-A1CDE2E0C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FC23A-F2E5-8E3D-8545-86CD69FC3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C0FBF-230E-5E8E-D83F-209AEBE74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65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DDB7C2-53DA-4125-1199-F98AB44D2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21587E-B0C8-890D-3F1C-B46FCBB92E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B2605-8DEA-4853-1DB1-E82C01B72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2E9CA-1019-3E78-E844-87D6F571B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A2980-3537-B46D-FD24-D3A4A5963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59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E50F2-84AC-7758-D0BB-7C2923E56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2214F-D2FD-6C51-C528-FBA0BE51C1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B5D6D-9757-0A67-6527-D6F4C9A7A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EC20F-6584-1A1E-C178-0D8983283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3E3A4-86FE-47CD-D399-B74C63687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433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D5D8-ED9A-8813-5483-38EA9C83F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E0EF4-A2BA-25CB-8FD3-09C72E64F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1EB59-B565-0FAF-E004-AEEE762D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10B1F-5E1E-C059-B09D-28099318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BDBB4-2843-E6B5-5212-F286E0A88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3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21B43-FC60-FEA4-ABC3-6A317EC9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B0343-564D-49CC-EFC1-897F06BBC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643AE7-51ED-FE9E-31B2-DCF8909F7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CFE260-11A9-DC6E-810A-2CEAF91E6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BB592-E19C-8A02-A0ED-B2194CD01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1DEDD-2C55-B8DD-60A2-51138C7FC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974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6D8E6-537E-1DB7-5E85-D43A0C3AD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B8E23-251A-12AF-5F67-56CEBAEFA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2ACFBB-33DA-09A6-DDBD-90E502B00C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DEAF27-9789-1D15-CAB8-AA600BBF7C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4C2AA3-F051-92F2-0343-48583F2526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C1DF6E-E675-8BAA-FABC-7CE04DCA4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7CB5D4-9447-804D-3CD4-9DDAD9A4A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70CA52-0218-F840-0042-7D0B18D07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879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62EF-4535-07AA-41FB-AFDB64191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071C1E-0A03-06C8-B624-145BF5734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C925D8-C411-3C59-C362-C376EFE3F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0248B8-59D4-C2AA-6AC9-0555AC6D7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148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CDF6D-E0F7-0756-1995-C6DB81099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FB8BB0-611C-2AB1-2CF6-DFF3D98A0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E1E053-B426-8C42-B669-BE039B3B6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7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18425-A449-4663-A577-406408064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DC9A-7EA6-1960-1709-050F0F830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DE0AE5-CFA5-6719-FF58-10B4E449BB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64B0F-34DE-AEAD-4825-4ADA065AD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04E87E-B178-92B1-8EEF-56163E2B8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5DF66E-F3D2-69C8-A774-9BBD978FB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3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F9A25-D78C-82FF-931F-7AA0F5087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FE24EF-20C9-A9F4-46A2-8971BF39ED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6D2F0E-FE7D-DB26-E92C-A336D2DA9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3F1637-8F15-4D8E-5D73-8790700CC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CE456-FAD8-384B-DB10-7C71EDD0B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FB0D0-B35C-DE5C-9780-1143F548D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88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D7C557-BC99-726A-08DE-87E5DA8F8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7C46A-8FDD-D579-D204-6853D270B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09F13-E3E6-1139-4AAC-3241408611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B91250-E950-4429-9E5F-6D1E8D1283E9}" type="datetimeFigureOut">
              <a:rPr lang="en-US" smtClean="0"/>
              <a:t>6/28/2025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C4AAC-E898-88EC-37F4-7B44607A78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7A112-5E1D-4620-E975-F800767AE0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0308CA-8F03-4DA0-81EF-5536F5419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17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rdrd.github.io/docs/consulting/data-science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penclipart.org/detail/13625/rubik-s-cube" TargetMode="External"/><Relationship Id="rId5" Type="http://schemas.openxmlformats.org/officeDocument/2006/relationships/image" Target="../media/image4.png"/><Relationship Id="rId4" Type="http://schemas.openxmlformats.org/officeDocument/2006/relationships/hyperlink" Target="https://lucidmanager.org/data-science/tic-tac-toe-war-games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rdrd.github.io/docs/consulting/data-science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Multi-colored toy blocks">
            <a:extLst>
              <a:ext uri="{FF2B5EF4-FFF2-40B4-BE49-F238E27FC236}">
                <a16:creationId xmlns:a16="http://schemas.microsoft.com/office/drawing/2014/main" id="{5EF25E06-9594-F2D6-22B4-182F7F23079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1573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4D5CF9-ED67-9C92-F2BC-522AE68C3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4200" b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Tensors Explained with Lego Blocks</a:t>
            </a:r>
            <a:br>
              <a:rPr lang="en-US" sz="4200" b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br>
              <a:rPr lang="en-US" sz="4200" b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n-US" sz="4200" b="1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From Dots to Cube – Lets Build our way to Understanding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51C5D6-330B-E7DD-D2C3-51020C36CD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7980" y="5735638"/>
            <a:ext cx="9144000" cy="1098395"/>
          </a:xfrm>
        </p:spPr>
        <p:txBody>
          <a:bodyPr>
            <a:normAutofit/>
          </a:bodyPr>
          <a:lstStyle/>
          <a:p>
            <a:pPr algn="r"/>
            <a:r>
              <a:rPr lang="en-US" sz="1100" b="1" dirty="0"/>
              <a:t>Saima Sano</a:t>
            </a:r>
          </a:p>
          <a:p>
            <a:pPr algn="r"/>
            <a:r>
              <a:rPr lang="en-US" sz="1100" b="1" dirty="0"/>
              <a:t>ITAI-2376</a:t>
            </a:r>
          </a:p>
          <a:p>
            <a:pPr algn="r"/>
            <a:r>
              <a:rPr lang="en-US" sz="1100" b="1" dirty="0"/>
              <a:t> Anna Devarakonda</a:t>
            </a:r>
          </a:p>
          <a:p>
            <a:pPr algn="r"/>
            <a:r>
              <a:rPr lang="en-US" sz="1100" b="1" dirty="0"/>
              <a:t>Date: June 28</a:t>
            </a:r>
            <a:r>
              <a:rPr lang="en-US" sz="1100" b="1" baseline="30000" dirty="0"/>
              <a:t>th</a:t>
            </a:r>
            <a:r>
              <a:rPr lang="en-US" sz="1100" b="1" dirty="0"/>
              <a:t>, 2025</a:t>
            </a:r>
            <a:r>
              <a:rPr lang="en-US" sz="1100" b="1" baseline="30000" dirty="0"/>
              <a:t>  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2979458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A screenshot of a black background with numbers&#10;&#10;AI-generated content may be incorrect.">
            <a:extLst>
              <a:ext uri="{FF2B5EF4-FFF2-40B4-BE49-F238E27FC236}">
                <a16:creationId xmlns:a16="http://schemas.microsoft.com/office/drawing/2014/main" id="{6F7954D9-42A4-DA90-D5B0-9B3E594A5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" b="8923"/>
          <a:stretch>
            <a:fillRect/>
          </a:stretch>
        </p:blipFill>
        <p:spPr>
          <a:xfrm>
            <a:off x="626590" y="317579"/>
            <a:ext cx="10851111" cy="2478884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94FD0B-44CF-28DB-A8F5-89C22DD66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D945B-DC6B-215B-B453-6C514AABC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1711" y="3255666"/>
            <a:ext cx="6747819" cy="3602333"/>
          </a:xfrm>
          <a:noFill/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1100" dirty="0">
                <a:solidFill>
                  <a:schemeClr val="bg1"/>
                </a:solidFill>
              </a:rPr>
              <a:t>I</a:t>
            </a:r>
            <a:r>
              <a:rPr lang="en-US" sz="1400" dirty="0">
                <a:solidFill>
                  <a:schemeClr val="bg1"/>
                </a:solidFill>
              </a:rPr>
              <a:t>n </a:t>
            </a:r>
            <a:r>
              <a:rPr lang="en-US" sz="1400" b="1" dirty="0">
                <a:solidFill>
                  <a:schemeClr val="bg1"/>
                </a:solidFill>
              </a:rPr>
              <a:t>machine learning</a:t>
            </a:r>
            <a:r>
              <a:rPr lang="en-US" sz="1400" dirty="0">
                <a:solidFill>
                  <a:schemeClr val="bg1"/>
                </a:solidFill>
              </a:rPr>
              <a:t> and </a:t>
            </a:r>
            <a:r>
              <a:rPr lang="en-US" sz="1400" b="1" dirty="0">
                <a:solidFill>
                  <a:schemeClr val="bg1"/>
                </a:solidFill>
              </a:rPr>
              <a:t>deep learning</a:t>
            </a:r>
            <a:r>
              <a:rPr lang="en-US" sz="1400" dirty="0">
                <a:solidFill>
                  <a:schemeClr val="bg1"/>
                </a:solidFill>
              </a:rPr>
              <a:t>, a </a:t>
            </a:r>
            <a:r>
              <a:rPr lang="en-US" sz="1400" b="1" dirty="0">
                <a:solidFill>
                  <a:schemeClr val="bg1"/>
                </a:solidFill>
              </a:rPr>
              <a:t>tensor</a:t>
            </a:r>
            <a:r>
              <a:rPr lang="en-US" sz="1400" dirty="0">
                <a:solidFill>
                  <a:schemeClr val="bg1"/>
                </a:solidFill>
              </a:rPr>
              <a:t> is the basic data structure used to represent data. Think of tensors as multi-dimensional arrays or grids of numbers.</a:t>
            </a:r>
          </a:p>
          <a:p>
            <a:r>
              <a:rPr lang="en-US" sz="1400" dirty="0">
                <a:solidFill>
                  <a:schemeClr val="bg1"/>
                </a:solidFill>
              </a:rPr>
              <a:t>They hold input data (like images, text, or audio), model parameters (weights), and intermediate computations inside neural networks.</a:t>
            </a:r>
          </a:p>
          <a:p>
            <a:r>
              <a:rPr lang="en-US" sz="1400" dirty="0">
                <a:solidFill>
                  <a:schemeClr val="bg1"/>
                </a:solidFill>
              </a:rPr>
              <a:t>For example: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A </a:t>
            </a:r>
            <a:r>
              <a:rPr lang="en-US" sz="1400" b="1" dirty="0">
                <a:solidFill>
                  <a:schemeClr val="bg1"/>
                </a:solidFill>
              </a:rPr>
              <a:t>scalar</a:t>
            </a:r>
            <a:r>
              <a:rPr lang="en-US" sz="1400" dirty="0">
                <a:solidFill>
                  <a:schemeClr val="bg1"/>
                </a:solidFill>
              </a:rPr>
              <a:t> tensor can represent a single number (like a loss value).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A </a:t>
            </a:r>
            <a:r>
              <a:rPr lang="en-US" sz="1400" b="1" dirty="0">
                <a:solidFill>
                  <a:schemeClr val="bg1"/>
                </a:solidFill>
              </a:rPr>
              <a:t>vector</a:t>
            </a:r>
            <a:r>
              <a:rPr lang="en-US" sz="1400" dirty="0">
                <a:solidFill>
                  <a:schemeClr val="bg1"/>
                </a:solidFill>
              </a:rPr>
              <a:t> tensor might represent a list of features or word embeddings.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A </a:t>
            </a:r>
            <a:r>
              <a:rPr lang="en-US" sz="1400" b="1" dirty="0">
                <a:solidFill>
                  <a:schemeClr val="bg1"/>
                </a:solidFill>
              </a:rPr>
              <a:t>matrix</a:t>
            </a:r>
            <a:r>
              <a:rPr lang="en-US" sz="1400" dirty="0">
                <a:solidFill>
                  <a:schemeClr val="bg1"/>
                </a:solidFill>
              </a:rPr>
              <a:t> tensor could represent a batch of inputs or weights.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Higher-dimensional tensors are used for things like batches of images (with width, height, channels, and batch size dimensions).</a:t>
            </a:r>
          </a:p>
          <a:p>
            <a:r>
              <a:rPr lang="en-US" sz="1400" dirty="0">
                <a:solidFill>
                  <a:schemeClr val="bg1"/>
                </a:solidFill>
              </a:rPr>
              <a:t>Libraries like </a:t>
            </a:r>
            <a:r>
              <a:rPr lang="en-US" sz="1400" b="1" dirty="0">
                <a:solidFill>
                  <a:schemeClr val="bg1"/>
                </a:solidFill>
              </a:rPr>
              <a:t>TensorFlow</a:t>
            </a:r>
            <a:r>
              <a:rPr lang="en-US" sz="1400" dirty="0">
                <a:solidFill>
                  <a:schemeClr val="bg1"/>
                </a:solidFill>
              </a:rPr>
              <a:t> and </a:t>
            </a:r>
            <a:r>
              <a:rPr lang="en-US" sz="1400" b="1" dirty="0" err="1">
                <a:solidFill>
                  <a:schemeClr val="bg1"/>
                </a:solidFill>
              </a:rPr>
              <a:t>PyTorch</a:t>
            </a:r>
            <a:r>
              <a:rPr lang="en-US" sz="1400" dirty="0">
                <a:solidFill>
                  <a:schemeClr val="bg1"/>
                </a:solidFill>
              </a:rPr>
              <a:t> are named after tensors because they heavily use these structures to perform mathematical operations efficiently on CPUs and GPUs.</a:t>
            </a:r>
          </a:p>
          <a:p>
            <a:r>
              <a:rPr lang="en-US" sz="1400" dirty="0">
                <a:solidFill>
                  <a:schemeClr val="bg1"/>
                </a:solidFill>
              </a:rPr>
              <a:t>So, in AI, tensors are the </a:t>
            </a:r>
            <a:r>
              <a:rPr lang="en-US" sz="1400" b="1" dirty="0">
                <a:solidFill>
                  <a:schemeClr val="bg1"/>
                </a:solidFill>
              </a:rPr>
              <a:t>building blocks</a:t>
            </a:r>
            <a:r>
              <a:rPr lang="en-US" sz="1400" dirty="0">
                <a:solidFill>
                  <a:schemeClr val="bg1"/>
                </a:solidFill>
              </a:rPr>
              <a:t> for feeding data into models, performing calculations, and learning patterns.</a:t>
            </a:r>
          </a:p>
          <a:p>
            <a:endParaRPr lang="en-US" sz="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509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2FFB9A-7BE6-C7B6-0387-EC3461510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E70292E-56F5-F1C6-DBD0-A28638CC0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Multi-colored toy blocks">
            <a:extLst>
              <a:ext uri="{FF2B5EF4-FFF2-40B4-BE49-F238E27FC236}">
                <a16:creationId xmlns:a16="http://schemas.microsoft.com/office/drawing/2014/main" id="{A56DF707-8B2B-2126-0668-AFFF98A531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1573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0BA52-957C-D69A-DA24-9F36BC7EF9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013" y="227627"/>
            <a:ext cx="9144000" cy="775264"/>
          </a:xfrm>
        </p:spPr>
        <p:txBody>
          <a:bodyPr>
            <a:normAutofit/>
          </a:bodyPr>
          <a:lstStyle/>
          <a:p>
            <a:r>
              <a:rPr lang="en-US" sz="44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Meet the Tensor Family Title</a:t>
            </a:r>
            <a:endParaRPr lang="en-US" sz="4200" b="1" dirty="0">
              <a:ln w="13462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312432-0B46-63F3-1DC2-C1ADC6EC0F7C}"/>
              </a:ext>
            </a:extLst>
          </p:cNvPr>
          <p:cNvSpPr txBox="1"/>
          <p:nvPr/>
        </p:nvSpPr>
        <p:spPr>
          <a:xfrm>
            <a:off x="1150373" y="1230516"/>
            <a:ext cx="9252155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Scalar = </a:t>
            </a: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r>
              <a:rPr lang="en-US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Vector =</a:t>
            </a: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r>
              <a:rPr lang="en-US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Matrix = </a:t>
            </a: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endParaRPr lang="en-US" sz="2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r>
              <a:rPr lang="en-US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Tensor = </a:t>
            </a:r>
            <a:endParaRPr lang="en-US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A44C400-99F4-86A9-B96C-EC83FE9A6866}"/>
              </a:ext>
            </a:extLst>
          </p:cNvPr>
          <p:cNvGrpSpPr/>
          <p:nvPr/>
        </p:nvGrpSpPr>
        <p:grpSpPr>
          <a:xfrm>
            <a:off x="2500109" y="949280"/>
            <a:ext cx="5666875" cy="5240263"/>
            <a:chOff x="2578767" y="1328990"/>
            <a:chExt cx="5666875" cy="524026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2FD16ED-67B4-3F9B-5318-03FD19713994}"/>
                </a:ext>
              </a:extLst>
            </p:cNvPr>
            <p:cNvSpPr/>
            <p:nvPr/>
          </p:nvSpPr>
          <p:spPr>
            <a:xfrm>
              <a:off x="2578767" y="1810169"/>
              <a:ext cx="657727" cy="56147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3140740-5D1C-455B-E498-BB542530624E}"/>
                </a:ext>
              </a:extLst>
            </p:cNvPr>
            <p:cNvSpPr/>
            <p:nvPr/>
          </p:nvSpPr>
          <p:spPr>
            <a:xfrm>
              <a:off x="2638925" y="2772528"/>
              <a:ext cx="657727" cy="56147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08CEB4C-4C61-220D-07E8-706C4FDAEE7A}"/>
                </a:ext>
              </a:extLst>
            </p:cNvPr>
            <p:cNvSpPr/>
            <p:nvPr/>
          </p:nvSpPr>
          <p:spPr>
            <a:xfrm>
              <a:off x="3573378" y="2767264"/>
              <a:ext cx="657727" cy="56147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E5BC372B-B982-F36F-557B-96D80DD1FCAD}"/>
                </a:ext>
              </a:extLst>
            </p:cNvPr>
            <p:cNvSpPr/>
            <p:nvPr/>
          </p:nvSpPr>
          <p:spPr>
            <a:xfrm>
              <a:off x="4507831" y="2754815"/>
              <a:ext cx="657727" cy="56147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black background with blue lines&#10;&#10;AI-generated content may be incorrect.">
              <a:extLst>
                <a:ext uri="{FF2B5EF4-FFF2-40B4-BE49-F238E27FC236}">
                  <a16:creationId xmlns:a16="http://schemas.microsoft.com/office/drawing/2014/main" id="{758E0053-3233-E8B7-59D2-2039DF83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2638925" y="3602540"/>
              <a:ext cx="1343526" cy="1343526"/>
            </a:xfrm>
            <a:prstGeom prst="rect">
              <a:avLst/>
            </a:prstGeom>
          </p:spPr>
        </p:pic>
        <p:pic>
          <p:nvPicPr>
            <p:cNvPr id="12" name="Picture 11" descr="A red white and blue cube&#10;&#10;AI-generated content may be incorrect.">
              <a:extLst>
                <a:ext uri="{FF2B5EF4-FFF2-40B4-BE49-F238E27FC236}">
                  <a16:creationId xmlns:a16="http://schemas.microsoft.com/office/drawing/2014/main" id="{D16CC0D2-56B4-517F-992C-051CCA7BC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2578767" y="5102310"/>
              <a:ext cx="1421712" cy="1466943"/>
            </a:xfrm>
            <a:prstGeom prst="rect">
              <a:avLst/>
            </a:prstGeom>
          </p:spPr>
        </p:pic>
        <p:sp>
          <p:nvSpPr>
            <p:cNvPr id="13" name="Thought Bubble: Cloud 12">
              <a:extLst>
                <a:ext uri="{FF2B5EF4-FFF2-40B4-BE49-F238E27FC236}">
                  <a16:creationId xmlns:a16="http://schemas.microsoft.com/office/drawing/2014/main" id="{358ED8C6-F53C-DB41-F933-4868F5638BD1}"/>
                </a:ext>
              </a:extLst>
            </p:cNvPr>
            <p:cNvSpPr/>
            <p:nvPr/>
          </p:nvSpPr>
          <p:spPr>
            <a:xfrm>
              <a:off x="3296652" y="1328990"/>
              <a:ext cx="1828800" cy="561474"/>
            </a:xfrm>
            <a:prstGeom prst="cloudCallout">
              <a:avLst>
                <a:gd name="adj1" fmla="val -48903"/>
                <a:gd name="adj2" fmla="val 85357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 am One</a:t>
              </a:r>
            </a:p>
          </p:txBody>
        </p:sp>
        <p:sp>
          <p:nvSpPr>
            <p:cNvPr id="14" name="Thought Bubble: Cloud 13">
              <a:extLst>
                <a:ext uri="{FF2B5EF4-FFF2-40B4-BE49-F238E27FC236}">
                  <a16:creationId xmlns:a16="http://schemas.microsoft.com/office/drawing/2014/main" id="{F9CF1A3C-2F93-AED5-362A-5B616F4D2494}"/>
                </a:ext>
              </a:extLst>
            </p:cNvPr>
            <p:cNvSpPr/>
            <p:nvPr/>
          </p:nvSpPr>
          <p:spPr>
            <a:xfrm>
              <a:off x="5197644" y="2205790"/>
              <a:ext cx="3047998" cy="561474"/>
            </a:xfrm>
            <a:prstGeom prst="cloudCallout">
              <a:avLst>
                <a:gd name="adj1" fmla="val -48903"/>
                <a:gd name="adj2" fmla="val 85357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 am a straight line</a:t>
              </a:r>
            </a:p>
          </p:txBody>
        </p:sp>
        <p:sp>
          <p:nvSpPr>
            <p:cNvPr id="16" name="Thought Bubble: Cloud 15">
              <a:extLst>
                <a:ext uri="{FF2B5EF4-FFF2-40B4-BE49-F238E27FC236}">
                  <a16:creationId xmlns:a16="http://schemas.microsoft.com/office/drawing/2014/main" id="{AC317331-8CC0-0DA5-E6D8-E772A689530B}"/>
                </a:ext>
              </a:extLst>
            </p:cNvPr>
            <p:cNvSpPr/>
            <p:nvPr/>
          </p:nvSpPr>
          <p:spPr>
            <a:xfrm>
              <a:off x="4211052" y="3582696"/>
              <a:ext cx="3047998" cy="561474"/>
            </a:xfrm>
            <a:prstGeom prst="cloudCallout">
              <a:avLst>
                <a:gd name="adj1" fmla="val -48903"/>
                <a:gd name="adj2" fmla="val 85357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 am a table</a:t>
              </a:r>
            </a:p>
          </p:txBody>
        </p:sp>
        <p:sp>
          <p:nvSpPr>
            <p:cNvPr id="17" name="Thought Bubble: Cloud 16">
              <a:extLst>
                <a:ext uri="{FF2B5EF4-FFF2-40B4-BE49-F238E27FC236}">
                  <a16:creationId xmlns:a16="http://schemas.microsoft.com/office/drawing/2014/main" id="{E0C55FBA-A532-72A8-BB1B-7C9C867992E4}"/>
                </a:ext>
              </a:extLst>
            </p:cNvPr>
            <p:cNvSpPr/>
            <p:nvPr/>
          </p:nvSpPr>
          <p:spPr>
            <a:xfrm>
              <a:off x="4000479" y="4989890"/>
              <a:ext cx="3047998" cy="561474"/>
            </a:xfrm>
            <a:prstGeom prst="cloudCallout">
              <a:avLst>
                <a:gd name="adj1" fmla="val -48903"/>
                <a:gd name="adj2" fmla="val 85357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 am 3D-like a LEGO piece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01276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7B18AA-5375-123C-B452-D94D4F979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5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A0DF97-AC9E-46BD-21BE-F36F35E8C4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" y="987552"/>
            <a:ext cx="4485861" cy="10881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Scalar</a:t>
            </a:r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D4549-D80D-DC16-E800-230049CCF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79" y="2688336"/>
            <a:ext cx="4498848" cy="35844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/>
              <a:t>A Single number or a single piece of information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/>
              <a:t>On the right, you see how many red blocks.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/>
              <a:t>We have 9 blocks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/>
              <a:t>That “9” is our first type of tensor! It’s just one number, one piece of information. Scientists call this a “scalar:. It is like a LEGO brick with just one stud – its there, but it doesn’t point anywhere special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b="1" dirty="0"/>
          </a:p>
        </p:txBody>
      </p:sp>
      <p:pic>
        <p:nvPicPr>
          <p:cNvPr id="1026" name="Picture 2" descr="Lego 10 New Red Container Boxes 2 x 2 x 2 Pieces | eBay">
            <a:extLst>
              <a:ext uri="{FF2B5EF4-FFF2-40B4-BE49-F238E27FC236}">
                <a16:creationId xmlns:a16="http://schemas.microsoft.com/office/drawing/2014/main" id="{F30D2911-361B-2B60-12FA-98BFCD7DC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" r="3425" b="1"/>
          <a:stretch>
            <a:fillRect/>
          </a:stretch>
        </p:blipFill>
        <p:spPr bwMode="auto"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noFill/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0509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9158B8-2B30-7865-1B43-8211749FB1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5">
            <a:extLst>
              <a:ext uri="{FF2B5EF4-FFF2-40B4-BE49-F238E27FC236}">
                <a16:creationId xmlns:a16="http://schemas.microsoft.com/office/drawing/2014/main" id="{938DCA0C-8ADD-545E-DC49-3E1F60B48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3C8367-3CD6-5877-F36B-E98AE4D8BF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" y="987552"/>
            <a:ext cx="4485861" cy="10881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Vector</a:t>
            </a:r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A266EB07-AA49-3C09-F47A-CC6650A01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8224B531-ABC3-0F28-13A6-DB78AD128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668B7-5F5B-07FA-F5CE-0ADF72542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79" y="2382693"/>
            <a:ext cx="4498848" cy="389009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 list of numbers, where each number represents something specific, and they have a direction or order.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1800" dirty="0"/>
              <a:t>On the right,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Let's make a list of </a:t>
            </a:r>
            <a:r>
              <a:rPr kumimoji="0" lang="en-US" altLang="en-US" sz="1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how many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of </a:t>
            </a:r>
            <a:r>
              <a:rPr kumimoji="0" lang="en-US" altLang="en-US" sz="1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each color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we have.“ How many red? How many blue? How many yellow?“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/>
          </a:p>
          <a:p>
            <a:pPr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1800" b="1" dirty="0"/>
              <a:t>[2 blue, 2 green, 2 red, 2 yellow]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"This list is our next type of tensor! It's called a 'vector.' It's like a row of LEGO bricks, where each brick tells us something different, and they are lined up in a specific order. It tells us not just </a:t>
            </a:r>
            <a:r>
              <a:rPr kumimoji="0" lang="en-US" altLang="en-US" sz="1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what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we have, but </a:t>
            </a:r>
            <a:r>
              <a:rPr kumimoji="0" lang="en-US" altLang="en-US" sz="1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how many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of each, like a direction for our information!" </a:t>
            </a:r>
          </a:p>
        </p:txBody>
      </p:sp>
      <p:pic>
        <p:nvPicPr>
          <p:cNvPr id="2051" name="Picture 3" descr="3,900+ Lego Bricks Stock Photos, Pictures &amp; Royalty-Free ...">
            <a:extLst>
              <a:ext uri="{FF2B5EF4-FFF2-40B4-BE49-F238E27FC236}">
                <a16:creationId xmlns:a16="http://schemas.microsoft.com/office/drawing/2014/main" id="{F1757D61-07FA-0117-DC70-8A760525F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806" y="2048256"/>
            <a:ext cx="582930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4325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EF4917-3AC6-4F75-0DBD-48AA70426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53EF37-3B8D-C677-F319-19C639D85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" y="987552"/>
            <a:ext cx="4485861" cy="10881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b="1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Matrix</a:t>
            </a:r>
            <a:endParaRPr lang="en-US" sz="3400" b="1" dirty="0">
              <a:ln w="13462">
                <a:solidFill>
                  <a:schemeClr val="bg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A5C945-B85D-5F58-5C71-5961D2BAA5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79" y="2688336"/>
            <a:ext cx="4498848" cy="358444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lvl="0"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A table of numbers (rows and columns) that describes relationships between different things. This is where it gets interesting for LEGOs!</a:t>
            </a:r>
          </a:p>
          <a:p>
            <a:pPr lvl="0"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We're going to map out our LEGO world.</a:t>
            </a:r>
          </a:p>
          <a:p>
            <a:pPr lvl="1"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Red studs mean 'Fire Zone’</a:t>
            </a:r>
          </a:p>
          <a:p>
            <a:pPr lvl="1"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Blue studs mean 'Water Zone’</a:t>
            </a:r>
          </a:p>
          <a:p>
            <a:pPr lvl="1"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Green studs mean 'Forest Zone’</a:t>
            </a:r>
          </a:p>
          <a:p>
            <a:pPr lvl="0"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500" dirty="0"/>
          </a:p>
          <a:p>
            <a:pPr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There are 2 ways to explain the base plate on right,</a:t>
            </a:r>
          </a:p>
          <a:p>
            <a:pPr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</a:rPr>
              <a:t>It has red, blue and green blocks </a:t>
            </a:r>
            <a:endParaRPr lang="en-US" altLang="en-US" sz="1500" b="1" dirty="0">
              <a:solidFill>
                <a:schemeClr val="accent1">
                  <a:lumMod val="75000"/>
                </a:schemeClr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</a:rPr>
              <a:t>Or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500" b="1" dirty="0">
                <a:solidFill>
                  <a:schemeClr val="accent1">
                    <a:lumMod val="75000"/>
                  </a:schemeClr>
                </a:solidFill>
              </a:rPr>
              <a:t>(R1, C1) (R1, C2) (R1, C3)  red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500" b="1" dirty="0">
                <a:solidFill>
                  <a:schemeClr val="accent1">
                    <a:lumMod val="75000"/>
                  </a:schemeClr>
                </a:solidFill>
              </a:rPr>
              <a:t>(R2, C1) (R2, C2) red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500" b="1" dirty="0">
                <a:solidFill>
                  <a:schemeClr val="accent1">
                    <a:lumMod val="75000"/>
                  </a:schemeClr>
                </a:solidFill>
              </a:rPr>
              <a:t>(R3, C1) (R3, C2) RED, so on and so forth</a:t>
            </a:r>
          </a:p>
          <a:p>
            <a:pPr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1500" b="1" dirty="0">
              <a:solidFill>
                <a:schemeClr val="accent1">
                  <a:lumMod val="75000"/>
                </a:schemeClr>
              </a:solidFill>
            </a:endParaRPr>
          </a:p>
          <a:p>
            <a:pPr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That's exactly what a Level 2 tensor, or a 'matrix,' does! It's like a grid or a table of information. We need two pieces of information (Row and Column) to find out what's in each spot. This entire baseplate, with all its colored studs, is like a Level 2 tensor. To know what's here [point], we need its row AND its column.</a:t>
            </a:r>
            <a:endParaRPr lang="en-US" altLang="en-US" sz="1500" dirty="0"/>
          </a:p>
          <a:p>
            <a:pPr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500" b="1" dirty="0"/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3BD87ADB-8F2A-689A-A9F0-72EF227E1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" r="1" b="1"/>
          <a:stretch>
            <a:fillRect/>
          </a:stretch>
        </p:blipFill>
        <p:spPr bwMode="auto"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noFill/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5411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CFCF4D-F6AA-7505-A7C0-FAA254A2A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E76065CD-E788-BE8F-A909-2A07E9F550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0D73AC-0CCD-DE6A-6E5F-149A6E328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" y="987552"/>
            <a:ext cx="4485861" cy="10881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Tensor</a:t>
            </a:r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3B1CD285-C445-53D5-3254-FF3D5670E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15E28C05-944D-C654-9B46-615889187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10C97F-FC74-1438-638E-472DF3426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79" y="2688336"/>
            <a:ext cx="4498848" cy="35844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Stacking tables on top of each other. </a:t>
            </a:r>
            <a:endParaRPr lang="en-US" sz="1500" dirty="0"/>
          </a:p>
          <a:p>
            <a:pPr lvl="0"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500" dirty="0"/>
              <a:t>On the right, as we stacked the different base plate on top of each other, to kno</a:t>
            </a:r>
            <a:r>
              <a:rPr lang="en-US" sz="1600" dirty="0"/>
              <a:t>w what's happening on each level, we need not just the row and column, but </a:t>
            </a:r>
            <a:r>
              <a:rPr lang="en-US" sz="1600" i="1" dirty="0"/>
              <a:t>which map</a:t>
            </a:r>
            <a:r>
              <a:rPr lang="en-US" sz="1600" dirty="0"/>
              <a:t> we're looking at! This is like a tensor. We need three pieces of information to pinpoint something: which 'layer' (map), which row, and which column.</a:t>
            </a:r>
          </a:p>
          <a:p>
            <a:pPr indent="-228600" algn="l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Think of it like a LEGO building with multiple floors. To tell someone exactly where a specific brick is, you need the Floor Number, the Row on that floor, and the Column on that floor!</a:t>
            </a:r>
            <a:endParaRPr lang="en-US" altLang="en-US" sz="1500" b="1" dirty="0"/>
          </a:p>
        </p:txBody>
      </p:sp>
      <p:pic>
        <p:nvPicPr>
          <p:cNvPr id="4099" name="Picture 3" descr="Brik Tower - 6 x 6 inch Pack - 12 Rainbow Colors">
            <a:extLst>
              <a:ext uri="{FF2B5EF4-FFF2-40B4-BE49-F238E27FC236}">
                <a16:creationId xmlns:a16="http://schemas.microsoft.com/office/drawing/2014/main" id="{9C920352-787B-A156-3251-2B58DBC63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821" y="387096"/>
            <a:ext cx="6858000" cy="6083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409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249D83-7BE9-78F8-A37F-144A66461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A7381EC-F335-C072-1837-EDCB9853D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F949BE-E3DE-26DF-BEC3-151E678B7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950F35-9D39-E3A5-64C5-51EC624529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90B8826-FEAA-674A-E4A9-95043B799B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CF4A1CE-639D-D8AA-1C69-726CBAE71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BCEB9BC-E987-2D3F-5FDB-C7ECA6A37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F34D175-1D86-8CB2-26B0-C9F6D39A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7C4AAF6-22FF-3FAD-D400-AA43663D01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5DC241F-195C-2009-B34E-42CA3F8B6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6B5241BF-550C-BCC9-AD3D-EE0792F59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A24797-7A2E-8D08-254C-58F0FEC08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82FCDDB-9D8A-B500-BA4A-9CFF43E8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9935EC-587F-24B5-AB9C-94A9CA1DA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FF6F622-2532-1AF9-E335-78CD9C5B5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A66C9E2-4DEC-55DC-2082-0ADFADFD0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A screenshot of a black background with numbers&#10;&#10;AI-generated content may be incorrect.">
            <a:extLst>
              <a:ext uri="{FF2B5EF4-FFF2-40B4-BE49-F238E27FC236}">
                <a16:creationId xmlns:a16="http://schemas.microsoft.com/office/drawing/2014/main" id="{492AAD21-74DA-C3F1-1C30-66809906F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" b="8923"/>
          <a:stretch>
            <a:fillRect/>
          </a:stretch>
        </p:blipFill>
        <p:spPr>
          <a:xfrm>
            <a:off x="626590" y="317579"/>
            <a:ext cx="10851111" cy="2478884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3D5000EA-C933-FD7F-3269-FD4E7C88C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41F30C7-AD56-3F6D-486E-559FCEA800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8932B9C-571D-2141-560B-D6FD980B6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B96C322-E0E1-F5F2-251E-90C0B1305B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5670C43-9460-0407-22A4-28EC079C0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AC61D409-C82F-53C8-98A4-E9B3F607A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83C0576-E840-AF5B-2DFF-2D13CAE0F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ECDB08C-660D-AF40-0638-B8404F333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692577C-89C6-9CFA-FFE9-130E5A2D7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B8A64F9-BD58-F4D0-3AEE-383ACEC83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54A8A8C-26E2-E3AA-4C8B-5DB9BD409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54E823-1AC4-71FF-7ED1-79663756A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DEBF9-6189-F8A3-DE36-7DB5BCA58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1711" y="3255666"/>
            <a:ext cx="6747819" cy="3602333"/>
          </a:xfrm>
          <a:noFill/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Tensors are just super organized ways to store and understand information. They're like LEGO containers that can be designed to hold information in different ways – single facts, lists, tables, or even stacks of tables! They help scientists, engineers, and even game designers keep track of huge amounts of information that can change and move around.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Real World Connection: When you play a video game, the computer uses tensors to know where every object is, its color, its size, and how it's moving!</a:t>
            </a:r>
          </a:p>
          <a:p>
            <a:pPr marL="0" indent="0">
              <a:buNone/>
            </a:pP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393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3D9CC-30C8-A896-FF7F-DECCBADEA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B5461-5227-26A5-5F0C-866C667AB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PyTorch</a:t>
            </a:r>
            <a:r>
              <a:rPr lang="en-US" dirty="0"/>
              <a:t>. </a:t>
            </a:r>
            <a:r>
              <a:rPr lang="en-US" i="1" dirty="0"/>
              <a:t>“Tensors.”</a:t>
            </a:r>
            <a:r>
              <a:rPr lang="en-US" dirty="0"/>
              <a:t> </a:t>
            </a:r>
            <a:r>
              <a:rPr lang="en-US" dirty="0" err="1"/>
              <a:t>PyTorch</a:t>
            </a:r>
            <a:r>
              <a:rPr lang="en-US" dirty="0"/>
              <a:t>, 2024, https://pytorch.org/docs/stable/tensors.html.</a:t>
            </a:r>
          </a:p>
        </p:txBody>
      </p:sp>
    </p:spTree>
    <p:extLst>
      <p:ext uri="{BB962C8B-B14F-4D97-AF65-F5344CB8AC3E}">
        <p14:creationId xmlns:p14="http://schemas.microsoft.com/office/powerpoint/2010/main" val="3940742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863</Words>
  <Application>Microsoft Office PowerPoint</Application>
  <PresentationFormat>Widescreen</PresentationFormat>
  <Paragraphs>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Office Theme</vt:lpstr>
      <vt:lpstr>Tensors Explained with Lego Blocks  From Dots to Cube – Lets Build our way to Understanding </vt:lpstr>
      <vt:lpstr>Tensors</vt:lpstr>
      <vt:lpstr>Meet the Tensor Family Title</vt:lpstr>
      <vt:lpstr>Scalar</vt:lpstr>
      <vt:lpstr>Vector</vt:lpstr>
      <vt:lpstr>Matrix</vt:lpstr>
      <vt:lpstr>Tensor</vt:lpstr>
      <vt:lpstr>Tensors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saima.sano-W216790818</dc:creator>
  <cp:lastModifiedBy>saima.sano-W216790818</cp:lastModifiedBy>
  <cp:revision>1</cp:revision>
  <dcterms:created xsi:type="dcterms:W3CDTF">2025-06-29T03:45:20Z</dcterms:created>
  <dcterms:modified xsi:type="dcterms:W3CDTF">2025-06-29T04:45:57Z</dcterms:modified>
</cp:coreProperties>
</file>

<file path=docProps/thumbnail.jpeg>
</file>